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1068" r:id="rId2"/>
    <p:sldId id="1069" r:id="rId3"/>
    <p:sldId id="1163" r:id="rId4"/>
    <p:sldId id="1164" r:id="rId5"/>
    <p:sldId id="1165" r:id="rId6"/>
    <p:sldId id="1166" r:id="rId7"/>
    <p:sldId id="1167" r:id="rId8"/>
    <p:sldId id="1169" r:id="rId9"/>
    <p:sldId id="1170" r:id="rId10"/>
    <p:sldId id="1168" r:id="rId11"/>
    <p:sldId id="1171" r:id="rId12"/>
    <p:sldId id="1172" r:id="rId13"/>
    <p:sldId id="1173" r:id="rId14"/>
    <p:sldId id="1190" r:id="rId15"/>
    <p:sldId id="1174" r:id="rId16"/>
    <p:sldId id="1175" r:id="rId17"/>
    <p:sldId id="1187" r:id="rId18"/>
    <p:sldId id="1176" r:id="rId19"/>
    <p:sldId id="1177" r:id="rId20"/>
    <p:sldId id="1178" r:id="rId21"/>
    <p:sldId id="1179" r:id="rId22"/>
    <p:sldId id="1180" r:id="rId23"/>
    <p:sldId id="1181" r:id="rId24"/>
    <p:sldId id="1182" r:id="rId25"/>
    <p:sldId id="1183" r:id="rId26"/>
    <p:sldId id="1184" r:id="rId27"/>
    <p:sldId id="1185" r:id="rId28"/>
    <p:sldId id="1188" r:id="rId29"/>
    <p:sldId id="1186" r:id="rId30"/>
    <p:sldId id="1189" r:id="rId31"/>
    <p:sldId id="1092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373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10/24/2019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369036-5B90-4159-950A-FC236DC91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21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10/24/2019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4A9591-6B62-414E-B780-29C3A0FEC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0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Workplace Discrimination &amp; Employment Law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November 2,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Strategies to Combat Bias, Bullying &amp; Harassment in the Law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D24D-BFCA-C241-B567-1C9DC8D2483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2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oo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9" y="243611"/>
            <a:ext cx="4818644" cy="5579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41819" y="883517"/>
            <a:ext cx="6024160" cy="1271636"/>
          </a:xfrm>
          <a:prstGeom prst="rect">
            <a:avLst/>
          </a:prstGeom>
        </p:spPr>
        <p:txBody>
          <a:bodyPr/>
          <a:lstStyle>
            <a:lvl1pPr algn="l">
              <a:lnSpc>
                <a:spcPct val="85000"/>
              </a:lnSpc>
              <a:defRPr sz="3000" b="1" cap="all" baseline="0">
                <a:solidFill>
                  <a:srgbClr val="2A3620"/>
                </a:solidFill>
                <a:latin typeface="Minion Pro"/>
                <a:cs typeface="Minion Pro"/>
              </a:defRPr>
            </a:lvl1pPr>
          </a:lstStyle>
          <a:p>
            <a:r>
              <a:rPr lang="en-US" dirty="0"/>
              <a:t>ENTER THE</a:t>
            </a:r>
            <a:br>
              <a:rPr lang="en-US" dirty="0"/>
            </a:br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IN THIS SPACE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41819" y="2162078"/>
            <a:ext cx="6024160" cy="9628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EBA12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Subtitle In This Space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602018" y="5811509"/>
            <a:ext cx="10892124" cy="11481"/>
          </a:xfrm>
          <a:prstGeom prst="line">
            <a:avLst/>
          </a:prstGeom>
          <a:ln w="28575" cmpd="sng">
            <a:solidFill>
              <a:srgbClr val="EA992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0" y="6526953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Minion Pro"/>
                <a:cs typeface="Minion Pro"/>
              </a:rPr>
              <a:t>LADDEY, CLARK &amp; RYAN LLP - 60 BLUE HERON ROAD, SUITE 300, SPARTA, NJ 07871  /  TEL: (973) 729-1880  /  </a:t>
            </a:r>
            <a:r>
              <a:rPr lang="en-US" sz="900" dirty="0">
                <a:solidFill>
                  <a:srgbClr val="EBA121"/>
                </a:solidFill>
                <a:latin typeface="Minion Pro"/>
                <a:cs typeface="Minion Pro"/>
              </a:rPr>
              <a:t>WWW.LCRLAW.COM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602018" y="5926666"/>
            <a:ext cx="10892124" cy="41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850" kern="1200" spc="8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PERSONAL INJURY  /  GOVERNMENT SERVICES  /  EMPLOYMENT AND LABOR  /  BUSINESS LAW  /  COMMERCIAL LITIGATION  /  </a:t>
            </a:r>
          </a:p>
          <a:p>
            <a:pPr algn="ctr">
              <a:lnSpc>
                <a:spcPct val="125000"/>
              </a:lnSpc>
            </a:pPr>
            <a:r>
              <a:rPr lang="en-US" sz="850" kern="1200" spc="8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ENVIRONMENTAL LAW  /  WORKERS’ COMPENSATION  /  LAND USE AND ZONING  /  TRUSTS, ESTATES AND WILLS</a:t>
            </a:r>
          </a:p>
        </p:txBody>
      </p:sp>
    </p:spTree>
    <p:extLst>
      <p:ext uri="{BB962C8B-B14F-4D97-AF65-F5344CB8AC3E}">
        <p14:creationId xmlns:p14="http://schemas.microsoft.com/office/powerpoint/2010/main" val="105134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2C1EAB-3C0E-A742-B1F6-B09BE1B6049A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D9DDC-8C40-D84C-83D6-5DCBFEE58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0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2C1EAB-3C0E-A742-B1F6-B09BE1B6049A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D9DDC-8C40-D84C-83D6-5DCBFEE58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3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1230420" y="923636"/>
            <a:ext cx="3458505" cy="2439940"/>
          </a:xfrm>
          <a:prstGeom prst="rect">
            <a:avLst/>
          </a:prstGeom>
          <a:solidFill>
            <a:srgbClr val="FFCF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713860" y="1447800"/>
            <a:ext cx="1532209" cy="930564"/>
          </a:xfrm>
          <a:prstGeom prst="rect">
            <a:avLst/>
          </a:prstGeom>
          <a:solidFill>
            <a:srgbClr val="2A3620"/>
          </a:solidFill>
          <a:ln w="57150" cap="sq" cmpd="sng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26953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Minion Pro"/>
                <a:cs typeface="Minion Pro"/>
              </a:rPr>
              <a:t>LADDEY, CLARK &amp; RYAN LLP - 60 BLUE HERON ROAD, SUITE 300, SPARTA, NJ 07871  /  TEL: (973) 729-1880  /  </a:t>
            </a:r>
            <a:r>
              <a:rPr lang="en-US" sz="900" dirty="0">
                <a:solidFill>
                  <a:srgbClr val="EA9922"/>
                </a:solidFill>
                <a:latin typeface="Minion Pro"/>
                <a:cs typeface="Minion Pro"/>
              </a:rPr>
              <a:t>WWW.LCRLAW.COM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602018" y="5811509"/>
            <a:ext cx="10892124" cy="11481"/>
          </a:xfrm>
          <a:prstGeom prst="line">
            <a:avLst/>
          </a:prstGeom>
          <a:ln w="28575" cmpd="sng">
            <a:solidFill>
              <a:srgbClr val="EA992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620889" y="700424"/>
            <a:ext cx="2026868" cy="1270000"/>
          </a:xfrm>
          <a:prstGeom prst="rect">
            <a:avLst/>
          </a:prstGeom>
          <a:solidFill>
            <a:srgbClr val="EBA121"/>
          </a:solidFill>
          <a:ln w="57150" cap="sq" cmpd="sng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612281" y="828517"/>
            <a:ext cx="2160284" cy="10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50" spc="0" dirty="0">
                <a:solidFill>
                  <a:schemeClr val="bg1"/>
                </a:solidFill>
                <a:latin typeface="Arial"/>
                <a:cs typeface="Arial"/>
              </a:rPr>
              <a:t>COMMITTED</a:t>
            </a:r>
            <a:r>
              <a:rPr lang="en-US" sz="1050" spc="0" baseline="0" dirty="0">
                <a:solidFill>
                  <a:schemeClr val="bg1"/>
                </a:solidFill>
                <a:latin typeface="Arial"/>
                <a:cs typeface="Arial"/>
              </a:rPr>
              <a:t> TO THE</a:t>
            </a:r>
          </a:p>
          <a:p>
            <a:pPr algn="l">
              <a:lnSpc>
                <a:spcPct val="80000"/>
              </a:lnSpc>
            </a:pPr>
            <a:r>
              <a:rPr lang="en-US" sz="2000" spc="0" baseline="0" dirty="0">
                <a:solidFill>
                  <a:srgbClr val="FFCF65"/>
                </a:solidFill>
                <a:latin typeface="Arial"/>
                <a:cs typeface="Arial"/>
              </a:rPr>
              <a:t>SUCCESS</a:t>
            </a:r>
          </a:p>
          <a:p>
            <a:pPr algn="l">
              <a:lnSpc>
                <a:spcPct val="80000"/>
              </a:lnSpc>
            </a:pPr>
            <a:r>
              <a:rPr lang="en-US" sz="1050" spc="0" baseline="0" dirty="0">
                <a:solidFill>
                  <a:schemeClr val="bg1"/>
                </a:solidFill>
                <a:latin typeface="Arial"/>
                <a:cs typeface="Arial"/>
              </a:rPr>
              <a:t>OF OUR</a:t>
            </a:r>
          </a:p>
          <a:p>
            <a:pPr algn="l">
              <a:lnSpc>
                <a:spcPct val="80000"/>
              </a:lnSpc>
            </a:pPr>
            <a:r>
              <a:rPr lang="en-US" sz="1700" spc="0" baseline="0" dirty="0">
                <a:solidFill>
                  <a:schemeClr val="bg1"/>
                </a:solidFill>
                <a:latin typeface="Arial"/>
                <a:cs typeface="Arial"/>
              </a:rPr>
              <a:t>CLIENTS &amp;</a:t>
            </a:r>
          </a:p>
          <a:p>
            <a:pPr algn="l">
              <a:lnSpc>
                <a:spcPct val="75000"/>
              </a:lnSpc>
            </a:pPr>
            <a:r>
              <a:rPr lang="en-US" sz="1700" spc="0" baseline="0" dirty="0">
                <a:solidFill>
                  <a:schemeClr val="bg1"/>
                </a:solidFill>
                <a:latin typeface="Arial"/>
                <a:cs typeface="Arial"/>
              </a:rPr>
              <a:t>COMMUNITY</a:t>
            </a:r>
            <a:r>
              <a:rPr lang="en-US" sz="1800" spc="0" baseline="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1800" spc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5541819" y="768062"/>
            <a:ext cx="6024160" cy="1271636"/>
          </a:xfrm>
          <a:prstGeom prst="rect">
            <a:avLst/>
          </a:prstGeom>
        </p:spPr>
        <p:txBody>
          <a:bodyPr/>
          <a:lstStyle>
            <a:lvl1pPr algn="l">
              <a:lnSpc>
                <a:spcPct val="85000"/>
              </a:lnSpc>
              <a:defRPr sz="3000" b="1" cap="all" baseline="0">
                <a:solidFill>
                  <a:srgbClr val="2A3620"/>
                </a:solidFill>
                <a:latin typeface="Minion Pro"/>
                <a:cs typeface="Minion Pro"/>
              </a:defRPr>
            </a:lvl1pPr>
          </a:lstStyle>
          <a:p>
            <a:r>
              <a:rPr lang="en-US" dirty="0"/>
              <a:t>ENTER THE</a:t>
            </a:r>
            <a:br>
              <a:rPr lang="en-US" dirty="0"/>
            </a:br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IN THIS SPACE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41819" y="2046623"/>
            <a:ext cx="6024160" cy="9628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EBA12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Subtitle In This Space</a:t>
            </a:r>
          </a:p>
        </p:txBody>
      </p:sp>
      <p:pic>
        <p:nvPicPr>
          <p:cNvPr id="2" name="Picture 1" descr="famil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64" y="533401"/>
            <a:ext cx="1368685" cy="84974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sng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4" name="Picture 3" descr="cour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276601"/>
            <a:ext cx="3103171" cy="1926591"/>
          </a:xfrm>
          <a:prstGeom prst="rect">
            <a:avLst/>
          </a:prstGeom>
          <a:ln w="57150" cap="sq" cmpd="sng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shakinghands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75" y="1844194"/>
            <a:ext cx="2626975" cy="1630946"/>
          </a:xfrm>
          <a:prstGeom prst="rect">
            <a:avLst/>
          </a:prstGeom>
          <a:ln w="57150" cap="sq" cmpd="sng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602018" y="5926666"/>
            <a:ext cx="10892124" cy="41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850" kern="1200" spc="8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PERSONAL INJURY  /  GOVERNMENT SERVICES  /  EMPLOYMENT AND LABOR  /  BUSINESS LAW  /  COMMERCIAL LITIGATION  /  </a:t>
            </a:r>
          </a:p>
          <a:p>
            <a:pPr algn="ctr">
              <a:lnSpc>
                <a:spcPct val="125000"/>
              </a:lnSpc>
            </a:pPr>
            <a:r>
              <a:rPr lang="en-US" sz="850" kern="1200" spc="8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ENVIRONMENTAL LAW  /  WORKERS’ COMPENSATION  /  LAND USE AND ZONING  /  TRUSTS, ESTATES AND WILLS</a:t>
            </a:r>
          </a:p>
        </p:txBody>
      </p:sp>
    </p:spTree>
    <p:extLst>
      <p:ext uri="{BB962C8B-B14F-4D97-AF65-F5344CB8AC3E}">
        <p14:creationId xmlns:p14="http://schemas.microsoft.com/office/powerpoint/2010/main" val="128277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846158" y="1888144"/>
            <a:ext cx="8403724" cy="982944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000" b="1" cap="all">
                <a:solidFill>
                  <a:srgbClr val="28351B"/>
                </a:solidFill>
                <a:latin typeface="Minion Pro"/>
                <a:cs typeface="Minion Pro"/>
              </a:defRPr>
            </a:lvl1pPr>
          </a:lstStyle>
          <a:p>
            <a:r>
              <a:rPr lang="en-US" dirty="0"/>
              <a:t>Enter section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846158" y="2884599"/>
            <a:ext cx="8403725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057051" y="2610704"/>
            <a:ext cx="10108687" cy="11480"/>
          </a:xfrm>
          <a:prstGeom prst="line">
            <a:avLst/>
          </a:prstGeom>
          <a:ln w="28575" cmpd="sng">
            <a:solidFill>
              <a:srgbClr val="EA992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602017" y="6526954"/>
            <a:ext cx="10752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  <a:latin typeface="Minion Pro"/>
                <a:cs typeface="Minion Pro"/>
              </a:rPr>
              <a:t>LOCAL</a:t>
            </a:r>
            <a:r>
              <a:rPr lang="en-US" sz="1000" baseline="0" dirty="0">
                <a:solidFill>
                  <a:schemeClr val="bg1"/>
                </a:solidFill>
                <a:latin typeface="Minion Pro"/>
                <a:cs typeface="Minion Pro"/>
              </a:rPr>
              <a:t> FOOTPRINT. </a:t>
            </a:r>
            <a:r>
              <a:rPr lang="en-US" sz="1000" baseline="0" dirty="0">
                <a:solidFill>
                  <a:srgbClr val="EA9922"/>
                </a:solidFill>
                <a:latin typeface="Minion Pro"/>
                <a:cs typeface="Minion Pro"/>
              </a:rPr>
              <a:t>BIG IMPACT. </a:t>
            </a:r>
            <a:r>
              <a:rPr lang="en-US" sz="1000" dirty="0">
                <a:solidFill>
                  <a:schemeClr val="bg1"/>
                </a:solidFill>
                <a:latin typeface="Minion Pro"/>
                <a:cs typeface="Minion Pro"/>
              </a:rPr>
              <a:t>/  TEL: (973) 729-1880  / WWW.LCRLAW.COM</a:t>
            </a:r>
            <a:endParaRPr lang="en-US" sz="1000" dirty="0">
              <a:solidFill>
                <a:srgbClr val="EA9922"/>
              </a:solidFill>
              <a:latin typeface="Minion Pro"/>
              <a:cs typeface="Minion Pro"/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9897873" y="6532612"/>
            <a:ext cx="704016" cy="2593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 dirty="0">
              <a:solidFill>
                <a:srgbClr val="28351B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197023" y="6511636"/>
            <a:ext cx="420768" cy="315576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EA99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0057449" y="6532612"/>
            <a:ext cx="704016" cy="2593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41BFDA-80D9-594C-9D30-BD1F8718EC1A}" type="slidenum">
              <a:rPr lang="en-US" sz="1000" b="1" smtClean="0">
                <a:solidFill>
                  <a:srgbClr val="28351B"/>
                </a:solidFill>
              </a:rPr>
              <a:pPr/>
              <a:t>‹#›</a:t>
            </a:fld>
            <a:endParaRPr lang="en-US" sz="1000" b="1" dirty="0">
              <a:solidFill>
                <a:srgbClr val="28351B"/>
              </a:solidFill>
            </a:endParaRPr>
          </a:p>
        </p:txBody>
      </p:sp>
      <p:pic>
        <p:nvPicPr>
          <p:cNvPr id="11" name="Picture 10" descr="LCR-Logo-Color-Large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690" y="5956955"/>
            <a:ext cx="1474412" cy="8335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044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2018" y="291528"/>
            <a:ext cx="11038117" cy="60395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28351B"/>
                </a:solidFill>
                <a:latin typeface="Minion Pro"/>
                <a:cs typeface="Minion Pro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2018" y="948362"/>
            <a:ext cx="11038117" cy="53352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602018" y="907094"/>
            <a:ext cx="11038117" cy="11482"/>
          </a:xfrm>
          <a:prstGeom prst="line">
            <a:avLst/>
          </a:prstGeom>
          <a:ln w="28575" cmpd="sng">
            <a:solidFill>
              <a:srgbClr val="EA992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354568" y="6532612"/>
            <a:ext cx="704016" cy="2593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41BFDA-80D9-594C-9D30-BD1F8718EC1A}" type="slidenum">
              <a:rPr lang="en-US" sz="1000" b="1" smtClean="0">
                <a:solidFill>
                  <a:srgbClr val="28351B"/>
                </a:solidFill>
              </a:rPr>
              <a:pPr/>
              <a:t>‹#›</a:t>
            </a:fld>
            <a:endParaRPr lang="en-US" sz="1000" b="1" dirty="0">
              <a:solidFill>
                <a:srgbClr val="28351B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02017" y="6526954"/>
            <a:ext cx="10752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  <a:latin typeface="Minion Pro"/>
                <a:cs typeface="Minion Pro"/>
              </a:rPr>
              <a:t>LOCAL</a:t>
            </a:r>
            <a:r>
              <a:rPr lang="en-US" sz="1000" baseline="0" dirty="0">
                <a:solidFill>
                  <a:schemeClr val="bg1"/>
                </a:solidFill>
                <a:latin typeface="Minion Pro"/>
                <a:cs typeface="Minion Pro"/>
              </a:rPr>
              <a:t> FOOTPRINT. </a:t>
            </a:r>
            <a:r>
              <a:rPr lang="en-US" sz="1000" baseline="0" dirty="0">
                <a:solidFill>
                  <a:srgbClr val="EA9922"/>
                </a:solidFill>
                <a:latin typeface="Minion Pro"/>
                <a:cs typeface="Minion Pro"/>
              </a:rPr>
              <a:t>BIG IMPACT. </a:t>
            </a:r>
            <a:r>
              <a:rPr lang="en-US" sz="1000" dirty="0">
                <a:solidFill>
                  <a:schemeClr val="bg1"/>
                </a:solidFill>
                <a:latin typeface="Minion Pro"/>
                <a:cs typeface="Minion Pro"/>
              </a:rPr>
              <a:t>/  TEL: (973) 729-1880  / WWW.LCRLAW.COM</a:t>
            </a:r>
            <a:endParaRPr lang="en-US" sz="1000" dirty="0">
              <a:solidFill>
                <a:srgbClr val="EA9922"/>
              </a:solidFill>
              <a:latin typeface="Minion Pro"/>
              <a:cs typeface="Minion Pro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197023" y="6511636"/>
            <a:ext cx="420768" cy="315576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EA99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0057449" y="6532612"/>
            <a:ext cx="704016" cy="2593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41BFDA-80D9-594C-9D30-BD1F8718EC1A}" type="slidenum">
              <a:rPr lang="en-US" sz="1000" b="1" smtClean="0">
                <a:solidFill>
                  <a:srgbClr val="28351B"/>
                </a:solidFill>
              </a:rPr>
              <a:pPr/>
              <a:t>‹#›</a:t>
            </a:fld>
            <a:endParaRPr lang="en-US" sz="1000" b="1" dirty="0">
              <a:solidFill>
                <a:srgbClr val="28351B"/>
              </a:solidFill>
            </a:endParaRPr>
          </a:p>
        </p:txBody>
      </p:sp>
      <p:pic>
        <p:nvPicPr>
          <p:cNvPr id="11" name="Picture 10" descr="LCR-Logo-Color-Large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690" y="5956955"/>
            <a:ext cx="1474412" cy="8335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497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2C1EAB-3C0E-A742-B1F6-B09BE1B6049A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D9DDC-8C40-D84C-83D6-5DCBFEE58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9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2C1EAB-3C0E-A742-B1F6-B09BE1B6049A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D9DDC-8C40-D84C-83D6-5DCBFEE58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7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2C1EAB-3C0E-A742-B1F6-B09BE1B6049A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D9DDC-8C40-D84C-83D6-5DCBFEE58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6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2C1EAB-3C0E-A742-B1F6-B09BE1B6049A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D9DDC-8C40-D84C-83D6-5DCBFEE58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1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2C1EAB-3C0E-A742-B1F6-B09BE1B6049A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D9DDC-8C40-D84C-83D6-5DCBFEE58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5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8256" cy="68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9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AMulhern@lcrlaw.com" TargetMode="External"/><Relationship Id="rId5" Type="http://schemas.openxmlformats.org/officeDocument/2006/relationships/hyperlink" Target="mailto:TRyan@lcrlaw.com" TargetMode="Externa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5580668" y="876693"/>
            <a:ext cx="6089716" cy="2667695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Minion Pro"/>
              </a:rPr>
              <a:t>Vaccine Mandates: How They Affect You and Your Employees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nion Pro"/>
              </a:rPr>
              <a:t>November 30, 2021</a:t>
            </a:r>
          </a:p>
          <a:p>
            <a:pPr algn="ctr"/>
            <a:endParaRPr lang="en-US" sz="1600" b="1" dirty="0" smtClean="0">
              <a:latin typeface="Minion Pro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Minion Pro"/>
              </a:rPr>
              <a:t>Presented by: Sussex County Chamber of Commerce Human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Minion Pro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Minion Pro"/>
              </a:rPr>
              <a:t>   Resource Development Committee</a:t>
            </a:r>
          </a:p>
          <a:p>
            <a:pPr algn="ctr"/>
            <a:endParaRPr lang="en-US" sz="2800" b="1" dirty="0">
              <a:latin typeface="Minion Pro"/>
            </a:endParaRPr>
          </a:p>
          <a:p>
            <a:pPr algn="ctr"/>
            <a:r>
              <a:rPr lang="en-US" sz="2800" b="1" dirty="0" smtClean="0">
                <a:latin typeface="Minion Pro"/>
              </a:rPr>
              <a:t> </a:t>
            </a:r>
            <a:endParaRPr lang="en-US" sz="2800" b="1" dirty="0">
              <a:latin typeface="Minion Pro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60869" y="2002972"/>
            <a:ext cx="5181599" cy="91439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EBA12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6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A355F4-CA1F-4858-8696-C9B1832BE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08" y="3710284"/>
            <a:ext cx="3501358" cy="164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FEDERAL VACCINATION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Federal Employees – All must be fully vaccinated by November 22, 2021 (subject to certain exceptions)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Federal </a:t>
            </a:r>
            <a:r>
              <a:rPr lang="en-US" dirty="0" smtClean="0"/>
              <a:t>Contractors </a:t>
            </a:r>
            <a:r>
              <a:rPr lang="en-US" dirty="0"/>
              <a:t>– All must be fully vaccinated by </a:t>
            </a:r>
            <a:r>
              <a:rPr lang="en-US" dirty="0" smtClean="0"/>
              <a:t>December 8, </a:t>
            </a:r>
            <a:r>
              <a:rPr lang="en-US" dirty="0"/>
              <a:t>2021 (subject to certain exceptions)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Employers with 100+ employees – OSHA ETS currently suspended by court order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Staff at Medicare and Medicaid-certified facilities – IFR currently </a:t>
            </a:r>
            <a:r>
              <a:rPr lang="en-US" dirty="0" smtClean="0"/>
              <a:t>suspended by </a:t>
            </a:r>
            <a:r>
              <a:rPr lang="en-US" smtClean="0"/>
              <a:t>court order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1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JERSEY STATE VACCINATION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485"/>
            <a:ext cx="11038117" cy="5335299"/>
          </a:xfrm>
        </p:spPr>
        <p:txBody>
          <a:bodyPr/>
          <a:lstStyle/>
          <a:p>
            <a:pPr lvl="2"/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Executive </a:t>
            </a:r>
            <a:r>
              <a:rPr lang="en-US" dirty="0">
                <a:solidFill>
                  <a:schemeClr val="tx1"/>
                </a:solidFill>
              </a:rPr>
              <a:t>Orders </a:t>
            </a:r>
            <a:r>
              <a:rPr lang="en-US" dirty="0" smtClean="0">
                <a:solidFill>
                  <a:schemeClr val="tx1"/>
                </a:solidFill>
              </a:rPr>
              <a:t>that require proof of vaccination or minimum weekly testing.</a:t>
            </a:r>
            <a:endParaRPr lang="en-US" dirty="0">
              <a:solidFill>
                <a:schemeClr val="tx1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271</a:t>
            </a:r>
            <a:r>
              <a:rPr lang="en-US" dirty="0">
                <a:solidFill>
                  <a:schemeClr val="tx1"/>
                </a:solidFill>
              </a:rPr>
              <a:t>: State Contractors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264: Childcare Center Personnel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253: Preschool to Grade 12 Personnel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252: Healthcare Facility Personnel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9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 TO VACCINE MANDATES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Largely unsuccessful thus far, for example:</a:t>
            </a:r>
          </a:p>
          <a:p>
            <a:pPr marL="457200" indent="-457200">
              <a:buAutoNum type="alphaUcPeriod"/>
            </a:pPr>
            <a:r>
              <a:rPr lang="en-US" dirty="0" smtClean="0"/>
              <a:t>Rhode Island State Judge dismisses a legal challenge by fire fighters to block state vaccine requirement (September 28, 2021)</a:t>
            </a:r>
          </a:p>
          <a:p>
            <a:pPr marL="457200" indent="-457200">
              <a:buAutoNum type="alphaUcPeriod"/>
            </a:pPr>
            <a:r>
              <a:rPr lang="en-US" dirty="0" smtClean="0"/>
              <a:t>Ohio Federal Judge denied a motion seeking to halt employee vaccination mandates imposed by five (5) local hospital systems (September 30, 2021) </a:t>
            </a:r>
          </a:p>
          <a:p>
            <a:pPr marL="457200" indent="-457200">
              <a:buAutoNum type="alphaUcPeriod"/>
            </a:pPr>
            <a:r>
              <a:rPr lang="en-US" dirty="0" smtClean="0"/>
              <a:t>Kentucky Federal Judge denied a lawsuit seeking preliminary injunction to prohibit hospital from implementing its mandatory vaccination policy (September 24, 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MOST RECENT FEDERAL COURT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32" y="948362"/>
            <a:ext cx="11452633" cy="5335299"/>
          </a:xfrm>
        </p:spPr>
        <p:txBody>
          <a:bodyPr numCol="2">
            <a:normAutofit/>
          </a:bodyPr>
          <a:lstStyle/>
          <a:p>
            <a:r>
              <a:rPr lang="en-US" u="sng" dirty="0" smtClean="0"/>
              <a:t>Bauer </a:t>
            </a:r>
            <a:r>
              <a:rPr lang="en-US" u="sng" dirty="0"/>
              <a:t>v. </a:t>
            </a:r>
            <a:r>
              <a:rPr lang="en-US" u="sng" dirty="0" err="1" smtClean="0"/>
              <a:t>Summey</a:t>
            </a:r>
            <a:r>
              <a:rPr lang="en-US" dirty="0" smtClean="0"/>
              <a:t>, U.S. District </a:t>
            </a:r>
            <a:r>
              <a:rPr lang="en-US" dirty="0"/>
              <a:t>Court, </a:t>
            </a:r>
          </a:p>
          <a:p>
            <a:r>
              <a:rPr lang="en-US" dirty="0" smtClean="0"/>
              <a:t>D</a:t>
            </a:r>
            <a:r>
              <a:rPr lang="en-US" dirty="0"/>
              <a:t>. South Carolina, Charleston Division 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Decided October </a:t>
            </a:r>
            <a:r>
              <a:rPr lang="en-US" dirty="0"/>
              <a:t>21, </a:t>
            </a:r>
            <a:r>
              <a:rPr lang="en-US" dirty="0" smtClean="0"/>
              <a:t>2021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Vaccine mandates published by the</a:t>
            </a:r>
            <a:r>
              <a:rPr lang="en-US" dirty="0"/>
              <a:t> City of North Charleston, the City of Charleston, the County of Charleston, and the St. John Fire District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At-will</a:t>
            </a:r>
            <a:r>
              <a:rPr lang="en-US" dirty="0" smtClean="0"/>
              <a:t> employees were denied a preliminary injunction and the vaccination policies were upheld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President Biden’s vaccine mandate for all federal employees and contractors has been upheld in the following Federal Courts: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District of New Jersey (Nov 8, 2021)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Northern District of CA (Nov 17, 2021)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District of Maryland (Nov 19, 2021)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Northern District of Mississippi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(Nov 23, 2021)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53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OSHA ETS FEDERAL </a:t>
            </a:r>
            <a:r>
              <a:rPr lang="en-US" dirty="0"/>
              <a:t>COURT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Occupational Safety and Health Administration Emergency Temporary standard mandates a vaccinate or test policy for </a:t>
            </a:r>
            <a:r>
              <a:rPr lang="en-US" b="1" dirty="0" smtClean="0"/>
              <a:t>all</a:t>
            </a:r>
            <a:r>
              <a:rPr lang="en-US" dirty="0" smtClean="0"/>
              <a:t> employers with 100+ employees.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OSHA ETS quickly </a:t>
            </a:r>
            <a:r>
              <a:rPr lang="en-US" dirty="0"/>
              <a:t>stayed by the </a:t>
            </a:r>
            <a:r>
              <a:rPr lang="en-US" dirty="0" smtClean="0"/>
              <a:t>U.S. </a:t>
            </a:r>
            <a:r>
              <a:rPr lang="en-US" dirty="0"/>
              <a:t>Court of Appeals for the Fifth </a:t>
            </a:r>
            <a:r>
              <a:rPr lang="en-US" dirty="0" smtClean="0"/>
              <a:t>Circuit and the stay remains in place until further court order.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U.S. Court of Appeals for the Sixth Circuit has been selected in a random draw to hear the many consolidated challenges </a:t>
            </a:r>
            <a:r>
              <a:rPr lang="en-US" dirty="0" smtClean="0"/>
              <a:t>to the OSHA ETS: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Nov </a:t>
            </a:r>
            <a:r>
              <a:rPr lang="en-US" dirty="0"/>
              <a:t>30, 2021 – motions to join OSHA’s emergency motion or to modify, revoke, or extend the stay.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Dec 7, 2021 – responses to motions regarding the stay.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Dec 10, 2021 – replies to responsive motions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decision of this Court will determine what actions employers need to take.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437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CAN EMPLOYER IMPLEMENT A VACCINE MANDATE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Pressure on public and private employers to maintain COVID-19 vaccination for workforce </a:t>
            </a:r>
          </a:p>
          <a:p>
            <a:pPr marL="457200" indent="-457200">
              <a:buAutoNum type="arabicPeriod"/>
            </a:pPr>
            <a:r>
              <a:rPr lang="en-US" dirty="0" smtClean="0"/>
              <a:t>Increasingly, federal, state, and local governments are issuing vaccine mandates that apply to public and private employers </a:t>
            </a:r>
          </a:p>
          <a:p>
            <a:pPr marL="457200" indent="-457200">
              <a:buAutoNum type="arabicPeriod"/>
            </a:pPr>
            <a:r>
              <a:rPr lang="en-US" dirty="0" smtClean="0"/>
              <a:t>Employers have to navigate new laws and regulations that may lack clarity or require additional guidance </a:t>
            </a:r>
          </a:p>
          <a:p>
            <a:pPr marL="457200" indent="-457200">
              <a:buAutoNum type="arabicPeriod"/>
            </a:pPr>
            <a:r>
              <a:rPr lang="en-US" dirty="0" smtClean="0"/>
              <a:t>Employers with mandatory vaccination policies have to navigate various issues such as implementation, religious and disability-based accommodations, and staffing issues </a:t>
            </a:r>
          </a:p>
        </p:txBody>
      </p:sp>
    </p:spTree>
    <p:extLst>
      <p:ext uri="{BB962C8B-B14F-4D97-AF65-F5344CB8AC3E}">
        <p14:creationId xmlns:p14="http://schemas.microsoft.com/office/powerpoint/2010/main" val="676319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 OF VACCINATION 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They can be an effective way to increase vaccination rates among workforce without mandating 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EEOC concludes that vaccine incentives are permissible, subject to certain limitations (Number 5, below)</a:t>
            </a:r>
          </a:p>
        </p:txBody>
      </p:sp>
    </p:spTree>
    <p:extLst>
      <p:ext uri="{BB962C8B-B14F-4D97-AF65-F5344CB8AC3E}">
        <p14:creationId xmlns:p14="http://schemas.microsoft.com/office/powerpoint/2010/main" val="47928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 OF VACCINATION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3.    Examples of incentives:</a:t>
            </a:r>
            <a:endParaRPr lang="en-US" dirty="0"/>
          </a:p>
          <a:p>
            <a:pPr marL="914400" lvl="1" indent="-457200">
              <a:buAutoNum type="alphaUcPeriod"/>
            </a:pPr>
            <a:r>
              <a:rPr lang="en-US" dirty="0" smtClean="0"/>
              <a:t>Bonus, gift card, paid time off</a:t>
            </a:r>
            <a:endParaRPr lang="en-US" dirty="0"/>
          </a:p>
          <a:p>
            <a:pPr marL="914400" lvl="1" indent="-457200">
              <a:buFontTx/>
              <a:buAutoNum type="alphaUcPeriod"/>
            </a:pPr>
            <a:r>
              <a:rPr lang="en-US" dirty="0" smtClean="0"/>
              <a:t>Exemption from/credit for health insurance premium surcharge </a:t>
            </a:r>
          </a:p>
          <a:p>
            <a:pPr lvl="1"/>
            <a:endParaRPr lang="en-US" dirty="0"/>
          </a:p>
          <a:p>
            <a:pPr lvl="1" indent="-457200">
              <a:buAutoNum type="arabicPeriod" startAt="4"/>
            </a:pPr>
            <a:r>
              <a:rPr lang="en-US" dirty="0" smtClean="0"/>
              <a:t>If providing incentives, employers may need to provide them to employees who are unable to receive the vaccine due to disability or sincerely held religious belief accommodations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51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 OF VACCINATION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5"/>
            </a:pPr>
            <a:endParaRPr lang="en-US" dirty="0" smtClean="0"/>
          </a:p>
          <a:p>
            <a:pPr marL="457200" indent="-457200">
              <a:buAutoNum type="arabicPeriod" startAt="5"/>
            </a:pPr>
            <a:r>
              <a:rPr lang="en-US" dirty="0" smtClean="0"/>
              <a:t>Depending on the type of incentive and whether the employer provides the vaccine/requires the employers to receive the vaccine from a certain </a:t>
            </a:r>
            <a:r>
              <a:rPr lang="en-US" dirty="0"/>
              <a:t>s</a:t>
            </a:r>
            <a:r>
              <a:rPr lang="en-US" dirty="0" smtClean="0"/>
              <a:t>ource, there may be additional legal requirements/limitations under: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HIPAA/ACA – Health Insurance Portability &amp; Accountability Act/Affordable Care Act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GINA – Genetic Information Non-discrimination Act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ADA – Americans with Disabilities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35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CREATING A VACCINATION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employer needs to consider:</a:t>
            </a:r>
          </a:p>
          <a:p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Is the company legally required, whether </a:t>
            </a:r>
            <a:r>
              <a:rPr lang="en-US" smtClean="0"/>
              <a:t>by local, </a:t>
            </a:r>
            <a:r>
              <a:rPr lang="en-US" dirty="0" smtClean="0"/>
              <a:t>state, or federal law, </a:t>
            </a:r>
            <a:r>
              <a:rPr lang="en-US" smtClean="0"/>
              <a:t>to implement </a:t>
            </a:r>
            <a:r>
              <a:rPr lang="en-US" dirty="0" smtClean="0"/>
              <a:t>a mandatory vaccine policy? If so, </a:t>
            </a:r>
          </a:p>
          <a:p>
            <a:r>
              <a:rPr lang="en-US" dirty="0"/>
              <a:t>	</a:t>
            </a:r>
            <a:r>
              <a:rPr lang="en-US" dirty="0" smtClean="0"/>
              <a:t>A.	What are the specific requirements?</a:t>
            </a:r>
          </a:p>
          <a:p>
            <a:r>
              <a:rPr lang="en-US" dirty="0"/>
              <a:t>	</a:t>
            </a:r>
            <a:r>
              <a:rPr lang="en-US" dirty="0" smtClean="0"/>
              <a:t>B.	Is there a test-out option?</a:t>
            </a:r>
          </a:p>
          <a:p>
            <a:r>
              <a:rPr lang="en-US" dirty="0"/>
              <a:t>	</a:t>
            </a:r>
            <a:r>
              <a:rPr lang="en-US" dirty="0" smtClean="0"/>
              <a:t>C.	What about religious and disability related accommodations?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7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5514" y="116114"/>
            <a:ext cx="8169093" cy="722086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Disclaimer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24025" y="1074057"/>
            <a:ext cx="8743950" cy="5181600"/>
          </a:xfrm>
        </p:spPr>
        <p:txBody>
          <a:bodyPr>
            <a:normAutofit fontScale="47500" lnSpcReduction="20000"/>
          </a:bodyPr>
          <a:lstStyle/>
          <a:p>
            <a:r>
              <a:rPr lang="en-US" sz="6100" i="1" dirty="0"/>
              <a:t>The materials contained in this presentation were created by Laddey, Clark &amp; Ryan, LLP, for informational purposes only and are not intended and should not be construed as a substitute for legal advice.</a:t>
            </a:r>
          </a:p>
          <a:p>
            <a:r>
              <a:rPr lang="en-US" sz="6100" i="1" dirty="0"/>
              <a:t>This seminar is not intended to create an attorney-client relationship between you and Laddey, Clark &amp; Ryan, LLP.  </a:t>
            </a:r>
          </a:p>
          <a:p>
            <a:r>
              <a:rPr lang="en-US" sz="6100" i="1" dirty="0"/>
              <a:t>This seminar is not intended to serve as an advertisement or solicitation.</a:t>
            </a:r>
          </a:p>
          <a:p>
            <a:r>
              <a:rPr lang="en-US" sz="6100" i="1" dirty="0"/>
              <a:t>All materials in this seminar are copyrighted © </a:t>
            </a:r>
            <a:r>
              <a:rPr lang="en-US" sz="6100" i="1" dirty="0" smtClean="0"/>
              <a:t>2021 </a:t>
            </a:r>
            <a:r>
              <a:rPr lang="en-US" sz="6100" i="1" dirty="0"/>
              <a:t>Laddey, Clark &amp; Ryan, LLP. </a:t>
            </a:r>
          </a:p>
          <a:p>
            <a:r>
              <a:rPr lang="en-US" sz="6100" i="1" dirty="0"/>
              <a:t>The reproduction of any materials contained in this seminar without the permission of Laddey, Clark &amp; Ryan, LLP,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CREATING A VACCINATION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2"/>
            </a:pPr>
            <a:endParaRPr lang="en-US" dirty="0" smtClean="0"/>
          </a:p>
          <a:p>
            <a:pPr marL="457200" indent="-457200">
              <a:buAutoNum type="arabicPeriod" startAt="2"/>
            </a:pPr>
            <a:r>
              <a:rPr lang="en-US" dirty="0" smtClean="0"/>
              <a:t>Is there any legal restriction or prohibition against implementing a vaccine mandate? </a:t>
            </a:r>
          </a:p>
          <a:p>
            <a:pPr marL="914400" lvl="1" indent="-457200">
              <a:buAutoNum type="alphaUcPeriod"/>
            </a:pPr>
            <a:r>
              <a:rPr lang="en-US" dirty="0" smtClean="0"/>
              <a:t>Employers cannot </a:t>
            </a:r>
            <a:r>
              <a:rPr lang="en-US" b="1" dirty="0" smtClean="0"/>
              <a:t>force</a:t>
            </a:r>
            <a:r>
              <a:rPr lang="en-US" dirty="0" smtClean="0"/>
              <a:t> employees to be vaccinated if they are exempted for a medical reason or a sincerely held religious belief under the ADA or Title VII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What should the company do if the state law conflicts with federal law?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In New Jersey, there are currently no conflicts with federal law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Generally, where conflicts exist, federal law is being challenged as capricious or overbroad and judicial rulings will determine their application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77031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CREATING A VACCINATION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3"/>
            </a:pPr>
            <a:endParaRPr lang="en-US" dirty="0" smtClean="0"/>
          </a:p>
          <a:p>
            <a:pPr marL="457200" indent="-457200">
              <a:buAutoNum type="arabicPeriod" startAt="3"/>
            </a:pPr>
            <a:r>
              <a:rPr lang="en-US" dirty="0" smtClean="0"/>
              <a:t>What are the potential costs of implementing a vaccine mandate?</a:t>
            </a:r>
          </a:p>
          <a:p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Does the company need to pay for the vaccine?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Is the time an employee spends receiving the vaccine or recovering from side effects compensable?</a:t>
            </a:r>
            <a:endParaRPr lang="en-US" dirty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If employees get the vaccine outside normal work hours,  this could be compensable time (obligation to pay for straight time/overtime)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Could there be reimbursable costs like transportation, parking, etc.?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36236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CREATING A VACCINATION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What are the potential costs of implementing a vaccine mandate?</a:t>
            </a:r>
          </a:p>
          <a:p>
            <a:r>
              <a:rPr lang="en-US" dirty="0" smtClean="0"/>
              <a:t> </a:t>
            </a:r>
            <a:r>
              <a:rPr lang="en-US" dirty="0"/>
              <a:t>	</a:t>
            </a:r>
            <a:endParaRPr lang="en-US" dirty="0" smtClean="0"/>
          </a:p>
          <a:p>
            <a:pPr marL="914400" lvl="1" indent="-457200">
              <a:buFont typeface="+mj-lt"/>
              <a:buAutoNum type="alphaUcPeriod" startAt="2"/>
            </a:pPr>
            <a:r>
              <a:rPr lang="en-US" dirty="0" smtClean="0"/>
              <a:t>If the company will require testing as an alternative or in addition to a vaccine mandate, obligation to pay for the testing and potential obligation to pay for time employees spends being tested 	</a:t>
            </a:r>
          </a:p>
          <a:p>
            <a:pPr marL="914400" lvl="1" indent="-457200">
              <a:buFont typeface="+mj-lt"/>
              <a:buAutoNum type="alphaUcPeriod" startAt="2"/>
            </a:pPr>
            <a:endParaRPr lang="en-US" dirty="0" smtClean="0"/>
          </a:p>
          <a:p>
            <a:pPr marL="914400" lvl="1" indent="-457200">
              <a:buFont typeface="+mj-lt"/>
              <a:buAutoNum type="alphaUcPeriod" startAt="2"/>
            </a:pPr>
            <a:r>
              <a:rPr lang="en-US" dirty="0" smtClean="0"/>
              <a:t>Is the company prepared to terminate/discipline employees who refuse the vaccine and/or testing?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07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CREATING A VACCINATION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 startAt="4"/>
            </a:pPr>
            <a:endParaRPr lang="en-US" dirty="0" smtClean="0"/>
          </a:p>
          <a:p>
            <a:pPr marL="457200" indent="-457200">
              <a:buAutoNum type="arabicPeriod" startAt="4"/>
            </a:pPr>
            <a:endParaRPr lang="en-US" dirty="0" smtClean="0"/>
          </a:p>
          <a:p>
            <a:pPr marL="457200" indent="-457200">
              <a:buAutoNum type="arabicPeriod" startAt="4"/>
            </a:pPr>
            <a:r>
              <a:rPr lang="en-US" dirty="0" smtClean="0"/>
              <a:t>What will be the process for requesting accommodations?</a:t>
            </a:r>
          </a:p>
          <a:p>
            <a:pPr marL="457200" indent="-457200">
              <a:buAutoNum type="arabicPeriod" startAt="4"/>
            </a:pPr>
            <a:endParaRPr lang="en-US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Who will handle the process? </a:t>
            </a:r>
          </a:p>
          <a:p>
            <a:pPr marL="914400" lvl="1" indent="-457200">
              <a:buFont typeface="+mj-lt"/>
              <a:buAutoNum type="alphaUcPeriod"/>
            </a:pPr>
            <a:endParaRPr lang="en-US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At which point will an accommodation create an undue hardship for the company or create unreasonable risk for other workers? What else constitutes an undue hardship?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26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CREATING A </a:t>
            </a:r>
            <a:r>
              <a:rPr lang="en-US" dirty="0" smtClean="0"/>
              <a:t>VACCINATION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</a:t>
            </a:r>
            <a:r>
              <a:rPr lang="en-US" dirty="0"/>
              <a:t>	</a:t>
            </a:r>
            <a:r>
              <a:rPr lang="en-US" dirty="0" smtClean="0"/>
              <a:t>What about unionized employees?</a:t>
            </a: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The national labor relations board (NLRB) has determined that a mandatory vaccine policy “plainly effects” employee’ working conditions and constitutes mandatory subject to bargaining.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Generally, unionized employers cannot unilaterally impose a mandatory COVID-19 </a:t>
            </a:r>
            <a:r>
              <a:rPr lang="en-US" dirty="0"/>
              <a:t>v</a:t>
            </a:r>
            <a:r>
              <a:rPr lang="en-US" dirty="0" smtClean="0"/>
              <a:t>accination policy </a:t>
            </a:r>
          </a:p>
          <a:p>
            <a:pPr marL="1371600" lvl="2" indent="-457200">
              <a:buFont typeface="+mj-lt"/>
              <a:buAutoNum type="romanLcPeriod"/>
            </a:pPr>
            <a:r>
              <a:rPr lang="en-US" dirty="0" smtClean="0"/>
              <a:t>Must first provide notice to the union and provide the union the opportunity to bargain </a:t>
            </a:r>
          </a:p>
          <a:p>
            <a:pPr marL="1371600" lvl="2" indent="-457200">
              <a:buFont typeface="+mj-lt"/>
              <a:buAutoNum type="romanLcPeriod"/>
            </a:pPr>
            <a:r>
              <a:rPr lang="en-US" dirty="0" smtClean="0"/>
              <a:t>However, these employers should review their collective bargaining agreement – the Union may have waived its right to bargain in management rights and/or zipper </a:t>
            </a:r>
            <a:r>
              <a:rPr lang="en-US" dirty="0"/>
              <a:t>c</a:t>
            </a:r>
            <a:r>
              <a:rPr lang="en-US" dirty="0" smtClean="0"/>
              <a:t>lauses </a:t>
            </a:r>
          </a:p>
          <a:p>
            <a:pPr marL="1371600" lvl="2" indent="-457200">
              <a:buFont typeface="+mj-lt"/>
              <a:buAutoNum type="romanLcPeriod"/>
            </a:pPr>
            <a:r>
              <a:rPr lang="en-US" dirty="0" smtClean="0"/>
              <a:t>Legal mandates may permit a unionized employer to mandate vaccination, regardless of the CBA requirements, but this is a complicated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086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IMPLEMENTING A VACCINATION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Have </a:t>
            </a:r>
            <a:r>
              <a:rPr lang="en-US" b="1" dirty="0" smtClean="0"/>
              <a:t>written policies </a:t>
            </a:r>
            <a:r>
              <a:rPr lang="en-US" dirty="0" smtClean="0"/>
              <a:t>regarding COVID-19 and vaccines (Required under the OSHA ETS and the MCS IFR)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If mandating vaccines, it is very important to be clear about the consequences of non-compliance and to establish accommodation request process for exemptions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81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IMPLEMENTING A VACCINATION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3"/>
            </a:pPr>
            <a:endParaRPr lang="en-US" dirty="0" smtClean="0"/>
          </a:p>
          <a:p>
            <a:pPr marL="457200" indent="-457200">
              <a:buAutoNum type="arabicPeriod" startAt="3"/>
            </a:pPr>
            <a:r>
              <a:rPr lang="en-US" dirty="0" smtClean="0"/>
              <a:t>Keep medical information confidential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Store vaccination information separately from an employee’s personnel file, and limit access to need-to-know basis only 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Instruct employees not to provide extraneous medical information when submitting proof of vaccination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Proceed with caution when requesting medical information in response to an employee’s request for a disability-related accommodation, and ensure such information stays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72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Mandating vaccinations </a:t>
            </a:r>
            <a:r>
              <a:rPr lang="en-US" b="1" dirty="0" smtClean="0"/>
              <a:t>does not </a:t>
            </a:r>
            <a:r>
              <a:rPr lang="en-US" dirty="0" smtClean="0"/>
              <a:t>absolve or supersede employer’s obligations to comply with state and local health and other orders – including social distancing and mask orders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Mandating vaccinations </a:t>
            </a:r>
            <a:r>
              <a:rPr lang="en-US" b="1" dirty="0" smtClean="0"/>
              <a:t>does not </a:t>
            </a:r>
            <a:r>
              <a:rPr lang="en-US" dirty="0" smtClean="0"/>
              <a:t>replace reasonableness of complying with the CDC, OSHA, and other federal 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1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MEDICAL AND RELIGIOUS EXEMPTIONS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Medical exemptions governed primarily by the Americans with Disabilities Act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Undue hardship to the employer - the accommodation cause </a:t>
            </a:r>
            <a:r>
              <a:rPr lang="en-US" b="1" dirty="0"/>
              <a:t>significant</a:t>
            </a:r>
            <a:r>
              <a:rPr lang="en-US" dirty="0"/>
              <a:t> difficulty or </a:t>
            </a:r>
            <a:r>
              <a:rPr lang="en-US" dirty="0" smtClean="0"/>
              <a:t>expense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Employers may request supporting documentation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Religious exemptions governed by The Civil Rights Act (Title VII)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Undue hardship to the employer - </a:t>
            </a:r>
            <a:r>
              <a:rPr lang="en-US" dirty="0"/>
              <a:t>more than </a:t>
            </a:r>
            <a:r>
              <a:rPr lang="en-US" dirty="0" smtClean="0"/>
              <a:t>“</a:t>
            </a:r>
            <a:r>
              <a:rPr lang="en-US" b="1" dirty="0" smtClean="0"/>
              <a:t>de </a:t>
            </a:r>
            <a:r>
              <a:rPr lang="en-US" b="1" dirty="0" err="1"/>
              <a:t>minimis</a:t>
            </a:r>
            <a:r>
              <a:rPr lang="en-US" dirty="0"/>
              <a:t>” cost or </a:t>
            </a:r>
            <a:r>
              <a:rPr lang="en-US" dirty="0" smtClean="0"/>
              <a:t>burden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belief must be sincerely held by the employee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EEOC permits employers to make a limited inquiry if they have a bona fide doubt about secular motives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71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018" y="291528"/>
            <a:ext cx="11038117" cy="60476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INTERACTIVE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019" y="1106424"/>
            <a:ext cx="10827982" cy="517723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Employees who are unable to receive a COVID-19 vaccination due to a disability or due to a sincerely held religious belief have a right to request an accommodation </a:t>
            </a:r>
          </a:p>
          <a:p>
            <a:pPr marL="457200" indent="-457200">
              <a:buAutoNum type="arabicPeriod"/>
            </a:pPr>
            <a:r>
              <a:rPr lang="en-US" dirty="0" smtClean="0"/>
              <a:t>Employers have an obligation to consider such an accommodation request, and to engage in an </a:t>
            </a:r>
            <a:r>
              <a:rPr lang="en-US" b="1" dirty="0" smtClean="0"/>
              <a:t>interactive process </a:t>
            </a:r>
            <a:r>
              <a:rPr lang="en-US" dirty="0" smtClean="0"/>
              <a:t>with employees to determine if the employer is able to provide a reasonable accommodation 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Because an employee requests an accommodation </a:t>
            </a:r>
            <a:r>
              <a:rPr lang="en-US" b="1" dirty="0" smtClean="0">
                <a:solidFill>
                  <a:schemeClr val="tx1"/>
                </a:solidFill>
              </a:rPr>
              <a:t>does not </a:t>
            </a:r>
            <a:r>
              <a:rPr lang="en-US" dirty="0" smtClean="0">
                <a:solidFill>
                  <a:schemeClr val="tx1"/>
                </a:solidFill>
              </a:rPr>
              <a:t>mean that the employer must provide the accommodation requested – these determinations are made on a case-by-case basis 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Consult your legal counsel in determining eligibility for, and feasibility of, accommodating exemptions to your COVID-19 vaccine requirement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8474" y="319315"/>
            <a:ext cx="11029361" cy="1173991"/>
          </a:xfrm>
          <a:prstGeom prst="rect">
            <a:avLst/>
          </a:prstGeo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128004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</p:txBody>
      </p:sp>
      <p:pic>
        <p:nvPicPr>
          <p:cNvPr id="2050" name="Picture 2" descr="Thomas N. Ry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57" y="1493306"/>
            <a:ext cx="2897266" cy="2897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 descr="Anne E. Mulhe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82" y="1493306"/>
            <a:ext cx="2897266" cy="2897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02018" y="5296278"/>
            <a:ext cx="4689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Thomas N. Ryan</a:t>
            </a:r>
          </a:p>
          <a:p>
            <a:pPr algn="ctr"/>
            <a:r>
              <a:rPr lang="en-US" dirty="0" smtClean="0">
                <a:hlinkClick r:id="rId5"/>
              </a:rPr>
              <a:t>TRyan@lcrlaw.com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45068" y="5294609"/>
            <a:ext cx="4689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Anne E. Mulhern</a:t>
            </a:r>
          </a:p>
          <a:p>
            <a:pPr algn="ctr"/>
            <a:r>
              <a:rPr lang="en-US" dirty="0" smtClean="0">
                <a:hlinkClick r:id="rId6"/>
              </a:rPr>
              <a:t>AMulhern@lcrlaw.com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98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TAKE 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018" y="1403287"/>
            <a:ext cx="11038117" cy="48803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Determine if you are required under Federal or State Law to create and implement a COVID-19 vaccination mandate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 a </a:t>
            </a:r>
            <a:r>
              <a:rPr lang="en-US" b="1" dirty="0" smtClean="0"/>
              <a:t>written</a:t>
            </a:r>
            <a:r>
              <a:rPr lang="en-US" dirty="0" smtClean="0"/>
              <a:t> COVID-19 policy and discuss it with your employees – communication is key!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Understand the Federal and State Laws (ADA, Title VII, NJLAD) that govern reasonable accommodations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Stay up to date with guidance from the FDA, CDC, EEOC, NLRB, and other government agencies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Call your employment counsel for guidance on general policy concerns or when addressing specific employee situations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32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8344"/>
            <a:ext cx="9144000" cy="73331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Connect with Laddey, Clark and Ryan, LLP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75513" y="1081656"/>
            <a:ext cx="8278588" cy="520200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	</a:t>
            </a:r>
            <a:r>
              <a:rPr lang="en-US" sz="2300" dirty="0"/>
              <a:t>	  Like us		     Connect with us		       Follow us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71" y="166075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9" y="166075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42" y="170293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4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018" y="1475715"/>
            <a:ext cx="11038117" cy="480794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4000" dirty="0" smtClean="0"/>
              <a:t>Current status of vaccine mandates and the legal climate </a:t>
            </a:r>
          </a:p>
          <a:p>
            <a:pPr marL="457200" indent="-457200">
              <a:buAutoNum type="arabicPeriod"/>
            </a:pPr>
            <a:endParaRPr lang="en-US" sz="4000" dirty="0" smtClean="0"/>
          </a:p>
          <a:p>
            <a:pPr marL="457200" indent="-457200">
              <a:buAutoNum type="arabicPeriod"/>
            </a:pPr>
            <a:r>
              <a:rPr lang="en-US" sz="4000" dirty="0" smtClean="0"/>
              <a:t>Components of a vaccination policy </a:t>
            </a:r>
          </a:p>
          <a:p>
            <a:pPr marL="457200" indent="-457200">
              <a:buAutoNum type="arabicPeriod"/>
            </a:pPr>
            <a:endParaRPr lang="en-US" sz="4000" dirty="0" smtClean="0"/>
          </a:p>
          <a:p>
            <a:pPr marL="457200" indent="-457200">
              <a:buAutoNum type="arabicPeriod"/>
            </a:pPr>
            <a:r>
              <a:rPr lang="en-US" sz="4000" dirty="0" smtClean="0"/>
              <a:t>Implementation of a vaccination policy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600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COVID-19 VACCINE MANDATES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is the status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Federal Level: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OSHA Emergency Temporary Standard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 smtClean="0"/>
              <a:t>Currently suspended pending legal review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Centers for Medicare and Medicaid Services Interim Final Rule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 smtClean="0"/>
              <a:t>Currently suspended pending legal review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 smtClean="0"/>
              <a:t>No test-out option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State Level: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Jersey Executive Orders Require Vaccinate or Test</a:t>
            </a:r>
          </a:p>
        </p:txBody>
      </p:sp>
    </p:spTree>
    <p:extLst>
      <p:ext uri="{BB962C8B-B14F-4D97-AF65-F5344CB8AC3E}">
        <p14:creationId xmlns:p14="http://schemas.microsoft.com/office/powerpoint/2010/main" val="267817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COVID-19 VACCINE FDA 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325" y="948362"/>
            <a:ext cx="10399810" cy="533529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FDA approved three (3) COVID-19 vaccines: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Pfizer (</a:t>
            </a:r>
            <a:r>
              <a:rPr lang="en-US" dirty="0"/>
              <a:t>Brand name: </a:t>
            </a:r>
            <a:r>
              <a:rPr lang="en-US" dirty="0" err="1"/>
              <a:t>C</a:t>
            </a:r>
            <a:r>
              <a:rPr lang="en-US" dirty="0" err="1" smtClean="0"/>
              <a:t>omirnaty</a:t>
            </a:r>
            <a:r>
              <a:rPr lang="en-US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Approved for ages 5 and older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Booster shot approved for ages 16 and older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Moderna</a:t>
            </a:r>
            <a:r>
              <a:rPr lang="en-US" dirty="0" smtClean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Approved for ages 18 and older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Janssen (Johnson &amp; Johnson)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Approved for ages 18 and 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CDC RECOMMENDING BOOSTER 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Pfizer-</a:t>
            </a:r>
            <a:r>
              <a:rPr lang="en-US" dirty="0" err="1" smtClean="0"/>
              <a:t>BioNTec</a:t>
            </a:r>
            <a:r>
              <a:rPr lang="en-US" dirty="0" smtClean="0"/>
              <a:t> or </a:t>
            </a:r>
            <a:r>
              <a:rPr lang="en-US" dirty="0" err="1" smtClean="0"/>
              <a:t>Moderna</a:t>
            </a:r>
            <a:r>
              <a:rPr lang="en-US" dirty="0" smtClean="0"/>
              <a:t> COVID-19 vaccines: the following groups </a:t>
            </a:r>
            <a:r>
              <a:rPr lang="en-US" b="1" dirty="0" smtClean="0"/>
              <a:t>should</a:t>
            </a:r>
            <a:r>
              <a:rPr lang="en-US" dirty="0" smtClean="0"/>
              <a:t> get a booster shot six (6) months or more after the initial series: 	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Age 65 years and older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Age 18+ who live in long-term care settings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Age 18+ who have underlying medical conditions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Age 18+ who work or live in a high-risk setting</a:t>
            </a:r>
          </a:p>
          <a:p>
            <a:pPr lvl="1"/>
            <a:r>
              <a:rPr lang="en-US" dirty="0" smtClean="0"/>
              <a:t>* Anyone 18+ </a:t>
            </a:r>
            <a:r>
              <a:rPr lang="en-US" b="1" dirty="0" smtClean="0"/>
              <a:t>may </a:t>
            </a:r>
            <a:r>
              <a:rPr lang="en-US" dirty="0" smtClean="0"/>
              <a:t>get the booster six (6) months after getting vaccinated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Johnson &amp; Johnson COVID-19 vaccine, you </a:t>
            </a:r>
            <a:r>
              <a:rPr lang="en-US" b="1" dirty="0" smtClean="0"/>
              <a:t>should</a:t>
            </a:r>
            <a:r>
              <a:rPr lang="en-US" dirty="0" smtClean="0"/>
              <a:t> get a booster if you are at least 18 years old and were vaccinated two (2) or more months ago.</a:t>
            </a:r>
          </a:p>
        </p:txBody>
      </p:sp>
    </p:spTree>
    <p:extLst>
      <p:ext uri="{BB962C8B-B14F-4D97-AF65-F5344CB8AC3E}">
        <p14:creationId xmlns:p14="http://schemas.microsoft.com/office/powerpoint/2010/main" val="1085145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IMPORTANT FEDERAL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CDC emphasizes the importance of employees being vaccinated and provides workplace guidance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OSHA considers vaccination a “key element in a multi-layered approach to protect workers”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EEOC takes the position that employers may mandate vaccination, so long as employers provide reasonable accommodations as required under law to employees who qualify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0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FEDERAL GOVERNMENT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“Path Out of the Pandemic”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6-Prong plan encompassing a number of initiatives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In addition to public and private employer vaccine mandates, the plan includes:</a:t>
            </a:r>
          </a:p>
          <a:p>
            <a:pPr marL="1371600" lvl="2" indent="-457200">
              <a:buAutoNum type="arabicPeriod"/>
            </a:pPr>
            <a:r>
              <a:rPr lang="en-US" dirty="0" smtClean="0"/>
              <a:t>OSHA ETS requirement that employers with 100+ employees test weekly and/or mandate vaccines and provide paid time off for the time it takes for workers to get vaccinated or to recover from post-vaccination side effects (ETS currently suspended by court order)</a:t>
            </a:r>
          </a:p>
          <a:p>
            <a:pPr marL="1371600" lvl="2" indent="-457200">
              <a:buAutoNum type="arabicPeriod"/>
            </a:pPr>
            <a:r>
              <a:rPr lang="en-US" dirty="0" smtClean="0"/>
              <a:t>Continue to require mask wearing in airports and on </a:t>
            </a:r>
            <a:r>
              <a:rPr lang="en-US" dirty="0"/>
              <a:t>c</a:t>
            </a:r>
            <a:r>
              <a:rPr lang="en-US" dirty="0" smtClean="0"/>
              <a:t>ertain modes of public transportation </a:t>
            </a:r>
          </a:p>
          <a:p>
            <a:pPr marL="1371600" lvl="2" indent="-457200">
              <a:buAutoNum type="arabicPeriod"/>
            </a:pPr>
            <a:r>
              <a:rPr lang="en-US" dirty="0" smtClean="0"/>
              <a:t>Encourage large venues where large crowds will gather to require their patrons be vaccinated or show a negative COVID-19 test for entry</a:t>
            </a:r>
          </a:p>
        </p:txBody>
      </p:sp>
    </p:spTree>
    <p:extLst>
      <p:ext uri="{BB962C8B-B14F-4D97-AF65-F5344CB8AC3E}">
        <p14:creationId xmlns:p14="http://schemas.microsoft.com/office/powerpoint/2010/main" val="6874707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8146</TotalTime>
  <Words>2196</Words>
  <Application>Microsoft Office PowerPoint</Application>
  <PresentationFormat>Widescreen</PresentationFormat>
  <Paragraphs>231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Minion Pro</vt:lpstr>
      <vt:lpstr>1_Office Theme</vt:lpstr>
      <vt:lpstr>PowerPoint Presentation</vt:lpstr>
      <vt:lpstr>Disclaimer</vt:lpstr>
      <vt:lpstr>INTRODUCTION</vt:lpstr>
      <vt:lpstr>AGENDA</vt:lpstr>
      <vt:lpstr>COVID-19 VACCINE MANDATES</vt:lpstr>
      <vt:lpstr>COVID-19 VACCINE FDA APPROVAL</vt:lpstr>
      <vt:lpstr>CDC RECOMMENDING BOOSTER SHOTS</vt:lpstr>
      <vt:lpstr>IMPORTANT FEDERAL GUIDELINES</vt:lpstr>
      <vt:lpstr>FEDERAL GOVERNMENT PROGRAM</vt:lpstr>
      <vt:lpstr>FEDERAL VACCINATION REQUIREMENTS</vt:lpstr>
      <vt:lpstr>NEW JERSEY STATE VACCINATION REQUIREMENTS</vt:lpstr>
      <vt:lpstr>CHALLENGES TO VACCINE MANDATES</vt:lpstr>
      <vt:lpstr>MOST RECENT FEDERAL COURT DECISIONS</vt:lpstr>
      <vt:lpstr>OSHA ETS FEDERAL COURT STATUS</vt:lpstr>
      <vt:lpstr>CAN EMPLOYER IMPLEMENT A VACCINE MANDATE OR NOT?</vt:lpstr>
      <vt:lpstr>USE OF VACCINATION INCENTIVES</vt:lpstr>
      <vt:lpstr>USE OF VACCINATION INCENTIVES</vt:lpstr>
      <vt:lpstr>USE OF VACCINATION INCENTIVES</vt:lpstr>
      <vt:lpstr>CREATING A VACCINATION POLICY</vt:lpstr>
      <vt:lpstr>CREATING A VACCINATION POLICY</vt:lpstr>
      <vt:lpstr>CREATING A VACCINATION POLICY</vt:lpstr>
      <vt:lpstr>CREATING A VACCINATION POLICY</vt:lpstr>
      <vt:lpstr>CREATING A VACCINATION POLICY</vt:lpstr>
      <vt:lpstr>CREATING A VACCINATION POLICY</vt:lpstr>
      <vt:lpstr>IMPLEMENTING A VACCINATION POLICY</vt:lpstr>
      <vt:lpstr>IMPLEMENTING A VACCINATION POLICY</vt:lpstr>
      <vt:lpstr>OTHER PRECAUTIONS</vt:lpstr>
      <vt:lpstr>MEDICAL AND RELIGIOUS EXEMPTIONS</vt:lpstr>
      <vt:lpstr>THE INTERACTIVE PROCESS</vt:lpstr>
      <vt:lpstr>KEY TAKE AWAYS</vt:lpstr>
      <vt:lpstr>Connect with Laddey, Clark and Ryan, LLP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</dc:title>
  <dc:creator>Charlee L. Gee</dc:creator>
  <cp:lastModifiedBy>Anne E. Mulhern</cp:lastModifiedBy>
  <cp:revision>146</cp:revision>
  <cp:lastPrinted>2021-11-29T22:41:32Z</cp:lastPrinted>
  <dcterms:created xsi:type="dcterms:W3CDTF">2019-07-22T19:17:35Z</dcterms:created>
  <dcterms:modified xsi:type="dcterms:W3CDTF">2021-11-30T18:14:03Z</dcterms:modified>
</cp:coreProperties>
</file>